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6858000" cy="9144000"/>
  <p:embeddedFontLst>
    <p:embeddedFont>
      <p:font typeface="Pinyon Script"/>
      <p:regular r:id="rId104"/>
    </p:embeddedFont>
    <p:embeddedFont>
      <p:font typeface="Montserrat"/>
      <p:regular r:id="rId105"/>
      <p:bold r:id="rId106"/>
      <p:italic r:id="rId107"/>
      <p:boldItalic r:id="rId108"/>
    </p:embeddedFont>
    <p:embeddedFont>
      <p:font typeface="Old Standard TT"/>
      <p:regular r:id="rId109"/>
      <p:bold r:id="rId110"/>
      <p: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italic.fntdata"/><Relationship Id="rId106" Type="http://schemas.openxmlformats.org/officeDocument/2006/relationships/font" Target="fonts/Montserrat-bold.fntdata"/><Relationship Id="rId105" Type="http://schemas.openxmlformats.org/officeDocument/2006/relationships/font" Target="fonts/Montserrat-regular.fntdata"/><Relationship Id="rId104" Type="http://schemas.openxmlformats.org/officeDocument/2006/relationships/font" Target="fonts/PinyonScript-regular.fntdata"/><Relationship Id="rId109" Type="http://schemas.openxmlformats.org/officeDocument/2006/relationships/font" Target="fonts/OldStandardTT-regular.fntdata"/><Relationship Id="rId108" Type="http://schemas.openxmlformats.org/officeDocument/2006/relationships/font" Target="fonts/Montserrat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OldStandardTT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8b1244f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8b1244f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341567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341567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341567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341567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341567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341567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341567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341567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341567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341567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3415674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3415674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3415674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3415674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5341567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5341567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3415674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3415674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8b1244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8b1244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3415674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3415674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341567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341567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3bf0f63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3bf0f63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3415674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3415674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8b1244f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8b1244f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08b1244f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08b1244f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341567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5341567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08b1244f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08b1244f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08b1244f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08b1244f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3bf0f63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3bf0f63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bf0f63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bf0f63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f0f63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f0f63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bf0f63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3bf0f63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3bf0f63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3bf0f63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bf0f63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3bf0f63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53415674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53415674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3bf0f63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3bf0f63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53415674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53415674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3415674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3415674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53415674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53415674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53415674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53415674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8b1244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8b1244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53415674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53415674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53415674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53415674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53415674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53415674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53415674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53415674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53415674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53415674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53415674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53415674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53415674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53415674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3bf0f63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3bf0f63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53415674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53415674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53415674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53415674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08b1244f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08b1244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53415674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53415674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53415674a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53415674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53415674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53415674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53415674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53415674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53415674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53415674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53415674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53415674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53415674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53415674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53415674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53415674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53415674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53415674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3bf0f63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3bf0f63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8b1244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8b1244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08b1244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08b1244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53415674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53415674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53415674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53415674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8b1244f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8b1244f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092068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092068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8b1244f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08b1244f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3bf0f63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3bf0f63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0920680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40920680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0920680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0920680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0920680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0920680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8b1244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8b1244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0920680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0920680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3bf0f637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43bf0f637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0920680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0920680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0920680d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40920680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3bf0f63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3bf0f63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3bf0f63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3bf0f63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3bf0f637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3bf0f637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3bf0f637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3bf0f637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0920680d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0920680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0920680d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0920680d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8b1244f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8b1244f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40920680d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40920680d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0920680d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0920680d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0920680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0920680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40920680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40920680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0920680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40920680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0920680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0920680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0920680d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0920680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40920680d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40920680d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0920680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0920680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0920680d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0920680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8b1244f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8b1244f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40920680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40920680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40920680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40920680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0920680d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40920680d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0920680d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0920680d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0920680d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0920680d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0920680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0920680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0920680d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0920680d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0920680d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40920680d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40920680d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40920680d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5.png"/><Relationship Id="rId4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8.png"/><Relationship Id="rId7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8.png"/><Relationship Id="rId6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ансамбли моделей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35350" y="2875125"/>
            <a:ext cx="44196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35350" y="40034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2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2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спуск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049450" y="212197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Пусть ваша модель -- некоторая </a:t>
            </a:r>
            <a:r>
              <a:rPr b="1" lang="ru"/>
              <a:t>гладкая</a:t>
            </a:r>
            <a:r>
              <a:rPr lang="ru"/>
              <a:t> функция от входных данных с некоторыми параметрами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" y="835050"/>
            <a:ext cx="8839199" cy="12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143" name="Google Shape;143;p24"/>
          <p:cNvSpPr txBox="1"/>
          <p:nvPr/>
        </p:nvSpPr>
        <p:spPr>
          <a:xfrm>
            <a:off x="1049450" y="2828100"/>
            <a:ext cx="6642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Например, такая: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7088" l="0" r="14177" t="7088"/>
          <a:stretch/>
        </p:blipFill>
        <p:spPr>
          <a:xfrm>
            <a:off x="6310750" y="3269739"/>
            <a:ext cx="1871736" cy="94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049450" y="420935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 найти оптимальные параметры w?</a:t>
            </a:r>
            <a:endParaRPr baseline="30000" sz="18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25" y="3354778"/>
            <a:ext cx="5690192" cy="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542425"/>
            <a:ext cx="852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Зададим функцию потерь: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5" y="2883125"/>
            <a:ext cx="3238301" cy="21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5" y="829175"/>
            <a:ext cx="5690200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5" y="1971725"/>
            <a:ext cx="81534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4474625" y="3298300"/>
            <a:ext cx="323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найти минимум?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25" y="691950"/>
            <a:ext cx="5074325" cy="43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3725" y="1049450"/>
            <a:ext cx="36558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Идея: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 функции потерь</a:t>
            </a:r>
            <a:endParaRPr sz="1800"/>
          </a:p>
        </p:txBody>
      </p:sp>
      <p:cxnSp>
        <p:nvCxnSpPr>
          <p:cNvPr id="164" name="Google Shape;164;p26"/>
          <p:cNvCxnSpPr>
            <a:stCxn id="165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6"/>
          <p:cNvSpPr/>
          <p:nvPr/>
        </p:nvSpPr>
        <p:spPr>
          <a:xfrm>
            <a:off x="7403875" y="24521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6"/>
          <p:cNvCxnSpPr/>
          <p:nvPr/>
        </p:nvCxnSpPr>
        <p:spPr>
          <a:xfrm flipH="1">
            <a:off x="7033975" y="2683487"/>
            <a:ext cx="369900" cy="322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6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99925" y="3840325"/>
            <a:ext cx="3563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Т.е. найдем направление наискорейшего убывания функции потерь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175" name="Google Shape;175;p27"/>
          <p:cNvSpPr txBox="1"/>
          <p:nvPr/>
        </p:nvSpPr>
        <p:spPr>
          <a:xfrm>
            <a:off x="253725" y="1049450"/>
            <a:ext cx="64812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минимуму: </a:t>
            </a:r>
            <a:r>
              <a:rPr b="1" lang="ru" sz="1800"/>
              <a:t>возьмем градиент функции потерь по w:</a:t>
            </a:r>
            <a:endParaRPr b="1" sz="18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25" y="2920350"/>
            <a:ext cx="45910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25" y="4036275"/>
            <a:ext cx="6552205" cy="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50" y="735775"/>
            <a:ext cx="7645250" cy="3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184" name="Google Shape;184;p28"/>
          <p:cNvSpPr txBox="1"/>
          <p:nvPr/>
        </p:nvSpPr>
        <p:spPr>
          <a:xfrm>
            <a:off x="3367475" y="441695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Градиент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9"/>
          <p:cNvCxnSpPr>
            <a:stCxn id="192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9"/>
          <p:cNvSpPr/>
          <p:nvPr/>
        </p:nvSpPr>
        <p:spPr>
          <a:xfrm>
            <a:off x="7403875" y="24521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9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69200" y="1049450"/>
            <a:ext cx="39441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минимуму: </a:t>
            </a:r>
            <a:r>
              <a:rPr b="1" lang="ru" sz="1800"/>
              <a:t>возьмем градиент функции потерь по w: dw = (3, 4)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Обновим вес: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     </a:t>
            </a:r>
            <a:r>
              <a:rPr b="1" lang="ru" sz="1800"/>
              <a:t>w = w - α·dw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     w = (8, 14) - 0.1</a:t>
            </a:r>
            <a:r>
              <a:rPr b="1" lang="ru" sz="1800">
                <a:solidFill>
                  <a:schemeClr val="dk1"/>
                </a:solidFill>
              </a:rPr>
              <a:t>·</a:t>
            </a:r>
            <a:r>
              <a:rPr b="1" lang="ru" sz="1800"/>
              <a:t>(3, 4) = 7.7, 13.6</a:t>
            </a:r>
            <a:endParaRPr b="1" sz="1800"/>
          </a:p>
        </p:txBody>
      </p:sp>
      <p:sp>
        <p:nvSpPr>
          <p:cNvPr id="197" name="Google Shape;197;p29"/>
          <p:cNvSpPr/>
          <p:nvPr/>
        </p:nvSpPr>
        <p:spPr>
          <a:xfrm>
            <a:off x="6896325" y="28368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0"/>
          <p:cNvCxnSpPr>
            <a:stCxn id="205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0"/>
          <p:cNvSpPr/>
          <p:nvPr/>
        </p:nvSpPr>
        <p:spPr>
          <a:xfrm>
            <a:off x="7403875" y="2506851"/>
            <a:ext cx="173016" cy="18446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0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69200" y="1049450"/>
            <a:ext cx="39441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Теперь мы стоим в новой точке. Повторим процесс из нее, получим еще новую точку.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Повторяем, пока не дойдем до почти минимума или не надоест</a:t>
            </a:r>
            <a:endParaRPr sz="1800"/>
          </a:p>
        </p:txBody>
      </p:sp>
      <p:sp>
        <p:nvSpPr>
          <p:cNvPr id="210" name="Google Shape;210;p30"/>
          <p:cNvSpPr/>
          <p:nvPr/>
        </p:nvSpPr>
        <p:spPr>
          <a:xfrm>
            <a:off x="6965875" y="2917777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0"/>
          <p:cNvCxnSpPr/>
          <p:nvPr/>
        </p:nvCxnSpPr>
        <p:spPr>
          <a:xfrm flipH="1">
            <a:off x="6781075" y="3008862"/>
            <a:ext cx="184800" cy="11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0"/>
          <p:cNvSpPr/>
          <p:nvPr/>
        </p:nvSpPr>
        <p:spPr>
          <a:xfrm>
            <a:off x="6608275" y="3066602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1"/>
          <p:cNvCxnSpPr>
            <a:stCxn id="220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1"/>
          <p:cNvSpPr/>
          <p:nvPr/>
        </p:nvSpPr>
        <p:spPr>
          <a:xfrm>
            <a:off x="7403875" y="2506851"/>
            <a:ext cx="173016" cy="18446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1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6965875" y="2917777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31"/>
          <p:cNvCxnSpPr/>
          <p:nvPr/>
        </p:nvCxnSpPr>
        <p:spPr>
          <a:xfrm flipH="1">
            <a:off x="6781075" y="3008862"/>
            <a:ext cx="184800" cy="11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1"/>
          <p:cNvSpPr/>
          <p:nvPr/>
        </p:nvSpPr>
        <p:spPr>
          <a:xfrm>
            <a:off x="6608275" y="3066602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" y="735925"/>
            <a:ext cx="4000473" cy="3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761275" y="468220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сверху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4450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Зоопарк моделей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Наивный байес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Линейные модели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Линейная регрессия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SVM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Логистическая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Логические алгоритмы классификации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Закономерность и информативность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списки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деревья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Композиции алгоритмов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Bootstrap, Bagging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Gradient Boosting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0866" r="23446" t="0"/>
          <a:stretch/>
        </p:blipFill>
        <p:spPr>
          <a:xfrm>
            <a:off x="4829750" y="445025"/>
            <a:ext cx="41775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725" y="645825"/>
            <a:ext cx="6760824" cy="43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11700" y="818800"/>
            <a:ext cx="8520600" cy="4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Пусть наша модель -- гладкая функция с параметрами 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Тогда мы можем найти оптимальные веса, для которых функция потерь на выборке минимальна, с помощью градиентного спуска: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Выбираем рандомное начальное приближение w = (8, 14)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Повторяем, пока не сойдется: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 sz="1800"/>
              <a:t>Вычислить градиент dw по выборке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 sz="1800"/>
              <a:t>w = w - </a:t>
            </a:r>
            <a:r>
              <a:rPr lang="ru" sz="1800"/>
              <a:t>α·dw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1371175"/>
            <a:ext cx="5556226" cy="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</a:t>
            </a: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6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6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6"/>
          <p:cNvSpPr/>
          <p:nvPr/>
        </p:nvSpPr>
        <p:spPr>
          <a:xfrm>
            <a:off x="3955350" y="1259775"/>
            <a:ext cx="5127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4572000" y="1745850"/>
            <a:ext cx="20529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870525" y="2703975"/>
            <a:ext cx="19902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4683525" y="3710925"/>
            <a:ext cx="1371600" cy="560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1" y="1179623"/>
            <a:ext cx="5837075" cy="1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113950" y="4637150"/>
            <a:ext cx="3000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http://www.statistics4u.com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75" y="1179627"/>
            <a:ext cx="2762429" cy="1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50427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190500" y="2013500"/>
            <a:ext cx="85206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/>
              <a:t>Максимизация правдоподобия выборки  == минимизация следующей функции потрерь:</a:t>
            </a:r>
            <a:endParaRPr b="1"/>
          </a:p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320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87000"/>
            <a:ext cx="73342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07092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243175"/>
            <a:ext cx="4391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0" y="4620950"/>
            <a:ext cx="5151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https://habr.com/company/ods/blog/323890/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3348" l="5723" r="35213" t="54685"/>
          <a:stretch/>
        </p:blipFill>
        <p:spPr>
          <a:xfrm>
            <a:off x="869013" y="1092550"/>
            <a:ext cx="7405974" cy="29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0" y="4466325"/>
            <a:ext cx="4785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https://habr.com/company/ods/blog/323890/</a:t>
            </a:r>
            <a:endParaRPr sz="1100"/>
          </a:p>
        </p:txBody>
      </p:sp>
      <p:pic>
        <p:nvPicPr>
          <p:cNvPr id="294" name="Google Shape;294;p40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5851025" y="150437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/>
          <p:nvPr/>
        </p:nvSpPr>
        <p:spPr>
          <a:xfrm>
            <a:off x="3971625" y="1092550"/>
            <a:ext cx="1822200" cy="61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424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311700" y="1425725"/>
            <a:ext cx="2300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Постановка задачи: 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1302200"/>
            <a:ext cx="2057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723300" y="277022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500" y="973700"/>
            <a:ext cx="3711874" cy="14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575" y="2697725"/>
            <a:ext cx="32956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2246575" y="39221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0000"/>
                </a:solidFill>
              </a:rPr>
              <a:t>Anyone can see a problem?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5639400" y="830350"/>
            <a:ext cx="2237400" cy="17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7934375" y="830350"/>
            <a:ext cx="288300" cy="17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6123775" y="4382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7876800" y="4382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4358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Решение проблемы: </a:t>
            </a:r>
            <a:r>
              <a:rPr b="1" lang="ru" sz="2400">
                <a:solidFill>
                  <a:srgbClr val="38761D"/>
                </a:solidFill>
              </a:rPr>
              <a:t>Регуляризация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0" y="2374050"/>
            <a:ext cx="40767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5428250" y="2374050"/>
            <a:ext cx="2829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ru" sz="1800"/>
              <a:t>-- единичная матрица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Градиентный спуск</a:t>
            </a:r>
            <a:r>
              <a:rPr lang="ru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Постановка задачи: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75" y="1526400"/>
            <a:ext cx="20574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50" y="1171596"/>
            <a:ext cx="3404050" cy="1318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387825" y="300427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2714175" y="2603775"/>
            <a:ext cx="5855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Инициализация W случайными значениями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Итеративно для всех сэмплов x из X_train: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функцию потерь на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производные grad_w по каждому w из 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Обновить веса w = w - lr * grad_w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Полученное W = (w) искомое</a:t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538850" y="4201250"/>
            <a:ext cx="374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 для линейной регрессии: </a:t>
            </a:r>
            <a:endParaRPr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4146800"/>
            <a:ext cx="2611778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311700" y="1171600"/>
            <a:ext cx="661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При решении задачи регрессии методом </a:t>
            </a:r>
            <a:r>
              <a:rPr i="1" lang="ru"/>
              <a:t>градиентного спуска</a:t>
            </a:r>
            <a:r>
              <a:rPr lang="ru"/>
              <a:t>: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3" y="2277550"/>
            <a:ext cx="35909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/>
        </p:nvSpPr>
        <p:spPr>
          <a:xfrm>
            <a:off x="406700" y="16756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Переобучение: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5092800" y="2976225"/>
            <a:ext cx="2622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бороться?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240550" y="1181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Регуляризация!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L1</a:t>
            </a:r>
            <a:r>
              <a:rPr lang="ru"/>
              <a:t> (Lasso regression):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L2 </a:t>
            </a:r>
            <a:r>
              <a:rPr lang="ru"/>
              <a:t>(Ridge regression):</a:t>
            </a:r>
            <a:endParaRPr b="1"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550" y="1884950"/>
            <a:ext cx="6172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350" y="3188000"/>
            <a:ext cx="6324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358" name="Google Shape;358;p47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x&gt;)</a:t>
            </a:r>
            <a:endParaRPr b="1" sz="1800"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365" name="Google Shape;365;p48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 + b)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 + b)</a:t>
            </a:r>
            <a:endParaRPr b="1" sz="1800"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 - b)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 - b)</a:t>
            </a:r>
            <a:endParaRPr b="1" sz="1800"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276300" y="894825"/>
            <a:ext cx="85914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задать функцию потерь?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Хочется оценивать количество ошибок классификатора, т.е. долю неверно угаданных ответов: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Введем понятие margin (отступ) на объекте: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Тогда хочется: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Но эта штука не дифференцируема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379" name="Google Shape;379;p50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13" y="2714975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3725000" y="271497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3664925"/>
            <a:ext cx="2809725" cy="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Решение: заменим эту функцию ее оценкой сверху: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389" name="Google Shape;389;p51"/>
          <p:cNvSpPr/>
          <p:nvPr/>
        </p:nvSpPr>
        <p:spPr>
          <a:xfrm>
            <a:off x="3817263" y="2559650"/>
            <a:ext cx="553500" cy="8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38" y="1692875"/>
            <a:ext cx="2809725" cy="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00" y="3553100"/>
            <a:ext cx="85534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 VS Классификация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13395" l="18110" r="49573" t="47400"/>
          <a:stretch/>
        </p:blipFill>
        <p:spPr>
          <a:xfrm>
            <a:off x="616169" y="1557724"/>
            <a:ext cx="3441599" cy="23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4923225" y="1713012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49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 = {1,...,N}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0007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</a:t>
            </a: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⊆</a:t>
            </a:r>
            <a:r>
              <a:rPr b="1" lang="ru"/>
              <a:t>R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Функция потерь: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" y="1932475"/>
            <a:ext cx="7426607" cy="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399" name="Google Shape;399;p52"/>
          <p:cNvSpPr txBox="1"/>
          <p:nvPr/>
        </p:nvSpPr>
        <p:spPr>
          <a:xfrm>
            <a:off x="311700" y="2871600"/>
            <a:ext cx="7234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 помощью градиентного спуска находим такие w, чтобы L -&gt; min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50" y="320138"/>
            <a:ext cx="3678875" cy="2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714950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311700" y="339057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</a:rPr>
              <a:t>Ответ: </a:t>
            </a:r>
            <a:r>
              <a:rPr b="1" lang="ru" sz="2400">
                <a:solidFill>
                  <a:schemeClr val="dk1"/>
                </a:solidFill>
              </a:rPr>
              <a:t>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311700" y="1936125"/>
            <a:ext cx="664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Но! мы также можем посчитать вероятности: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про margin:</a:t>
            </a:r>
            <a:endParaRPr/>
          </a:p>
        </p:txBody>
      </p:sp>
      <p:cxnSp>
        <p:nvCxnSpPr>
          <p:cNvPr id="410" name="Google Shape;410;p53"/>
          <p:cNvCxnSpPr/>
          <p:nvPr/>
        </p:nvCxnSpPr>
        <p:spPr>
          <a:xfrm rot="10800000">
            <a:off x="6954300" y="2075175"/>
            <a:ext cx="2538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3"/>
          <p:cNvCxnSpPr>
            <a:endCxn id="409" idx="3"/>
          </p:cNvCxnSpPr>
          <p:nvPr/>
        </p:nvCxnSpPr>
        <p:spPr>
          <a:xfrm flipH="1" rot="10800000">
            <a:off x="5985300" y="2351925"/>
            <a:ext cx="9690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3"/>
          <p:cNvSpPr txBox="1"/>
          <p:nvPr/>
        </p:nvSpPr>
        <p:spPr>
          <a:xfrm>
            <a:off x="5420288" y="387627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25" y="173000"/>
            <a:ext cx="6763075" cy="442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54"/>
          <p:cNvCxnSpPr/>
          <p:nvPr/>
        </p:nvCxnSpPr>
        <p:spPr>
          <a:xfrm>
            <a:off x="4739850" y="1972050"/>
            <a:ext cx="57600" cy="3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54"/>
          <p:cNvCxnSpPr/>
          <p:nvPr/>
        </p:nvCxnSpPr>
        <p:spPr>
          <a:xfrm flipH="1" rot="10800000">
            <a:off x="4786000" y="2133475"/>
            <a:ext cx="1269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54"/>
          <p:cNvCxnSpPr/>
          <p:nvPr/>
        </p:nvCxnSpPr>
        <p:spPr>
          <a:xfrm>
            <a:off x="4912850" y="2145050"/>
            <a:ext cx="345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54"/>
          <p:cNvCxnSpPr/>
          <p:nvPr/>
        </p:nvCxnSpPr>
        <p:spPr>
          <a:xfrm>
            <a:off x="5062775" y="2848525"/>
            <a:ext cx="244500" cy="67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4"/>
          <p:cNvCxnSpPr/>
          <p:nvPr/>
        </p:nvCxnSpPr>
        <p:spPr>
          <a:xfrm>
            <a:off x="5016650" y="2710150"/>
            <a:ext cx="11400" cy="4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4"/>
          <p:cNvCxnSpPr/>
          <p:nvPr/>
        </p:nvCxnSpPr>
        <p:spPr>
          <a:xfrm>
            <a:off x="4982050" y="2571750"/>
            <a:ext cx="23100" cy="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50" y="320138"/>
            <a:ext cx="3678875" cy="2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189800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/>
          <p:nvPr/>
        </p:nvSpPr>
        <p:spPr>
          <a:xfrm>
            <a:off x="311700" y="294262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Ответ: 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 txBox="1"/>
          <p:nvPr/>
        </p:nvSpPr>
        <p:spPr>
          <a:xfrm>
            <a:off x="311700" y="1520325"/>
            <a:ext cx="664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Но! мы также можем посчитать вероятности: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про margin:</a:t>
            </a:r>
            <a:endParaRPr/>
          </a:p>
        </p:txBody>
      </p:sp>
      <p:cxnSp>
        <p:nvCxnSpPr>
          <p:cNvPr id="434" name="Google Shape;434;p55"/>
          <p:cNvCxnSpPr/>
          <p:nvPr/>
        </p:nvCxnSpPr>
        <p:spPr>
          <a:xfrm rot="10800000">
            <a:off x="6954300" y="2075175"/>
            <a:ext cx="2538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5"/>
          <p:cNvCxnSpPr/>
          <p:nvPr/>
        </p:nvCxnSpPr>
        <p:spPr>
          <a:xfrm flipH="1" rot="10800000">
            <a:off x="5944475" y="2351925"/>
            <a:ext cx="9690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5"/>
          <p:cNvSpPr txBox="1"/>
          <p:nvPr/>
        </p:nvSpPr>
        <p:spPr>
          <a:xfrm>
            <a:off x="5420288" y="387627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586950" y="3804850"/>
            <a:ext cx="4833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Чем больше margin, тем больше вероятность, что объект принадлежит классифицированному классу</a:t>
            </a:r>
            <a:endParaRPr b="1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74" y="136449"/>
            <a:ext cx="3380557" cy="2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Ответ: 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56"/>
          <p:cNvCxnSpPr/>
          <p:nvPr/>
        </p:nvCxnSpPr>
        <p:spPr>
          <a:xfrm rot="10800000">
            <a:off x="6791175" y="1769225"/>
            <a:ext cx="199500" cy="44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6"/>
          <p:cNvCxnSpPr/>
          <p:nvPr/>
        </p:nvCxnSpPr>
        <p:spPr>
          <a:xfrm flipH="1" rot="10800000">
            <a:off x="6010950" y="2035525"/>
            <a:ext cx="780300" cy="11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6"/>
          <p:cNvSpPr txBox="1"/>
          <p:nvPr/>
        </p:nvSpPr>
        <p:spPr>
          <a:xfrm>
            <a:off x="5389663" y="317222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6"/>
          <p:cNvSpPr txBox="1"/>
          <p:nvPr/>
        </p:nvSpPr>
        <p:spPr>
          <a:xfrm>
            <a:off x="158625" y="3049775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Вероятность принадлежности классу: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449" name="Google Shape;4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38" y="2291612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 txBox="1"/>
          <p:nvPr/>
        </p:nvSpPr>
        <p:spPr>
          <a:xfrm>
            <a:off x="311700" y="176930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Margin:</a:t>
            </a:r>
            <a:endParaRPr sz="1800"/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50" y="3933450"/>
            <a:ext cx="2743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 rotWithShape="1">
          <a:blip r:embed="rId6">
            <a:alphaModFix/>
          </a:blip>
          <a:srcRect b="7088" l="0" r="14177" t="7088"/>
          <a:stretch/>
        </p:blipFill>
        <p:spPr>
          <a:xfrm>
            <a:off x="3677750" y="3727664"/>
            <a:ext cx="1871736" cy="9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1258" y="3049775"/>
            <a:ext cx="2238966" cy="1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179025" y="1837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74" y="136449"/>
            <a:ext cx="3380557" cy="2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311700" y="3546488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Вероятность принадлежности классу: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0" y="4079425"/>
            <a:ext cx="2743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7"/>
          <p:cNvPicPr preferRelativeResize="0"/>
          <p:nvPr/>
        </p:nvPicPr>
        <p:blipFill rotWithShape="1">
          <a:blip r:embed="rId5">
            <a:alphaModFix/>
          </a:blip>
          <a:srcRect b="7088" l="0" r="14177" t="7088"/>
          <a:stretch/>
        </p:blipFill>
        <p:spPr>
          <a:xfrm>
            <a:off x="3348325" y="3947314"/>
            <a:ext cx="1871736" cy="9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208" y="3049775"/>
            <a:ext cx="2238966" cy="16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 txBox="1"/>
          <p:nvPr/>
        </p:nvSpPr>
        <p:spPr>
          <a:xfrm>
            <a:off x="403538" y="884225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y = sign(&lt;w, x&gt;)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475" name="Google Shape;475;p59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sp>
        <p:nvSpPr>
          <p:cNvPr id="476" name="Google Shape;476;p59"/>
          <p:cNvSpPr txBox="1"/>
          <p:nvPr/>
        </p:nvSpPr>
        <p:spPr>
          <a:xfrm>
            <a:off x="311700" y="865825"/>
            <a:ext cx="46380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Классификация на 2 класса: {-1, 1}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линейную поверхность, которая разделяет два класса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 = sign(&lt;w, x&gt; + b)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00" y="9117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483" name="Google Shape;483;p60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sp>
        <p:nvSpPr>
          <p:cNvPr id="484" name="Google Shape;484;p60"/>
          <p:cNvSpPr txBox="1"/>
          <p:nvPr/>
        </p:nvSpPr>
        <p:spPr>
          <a:xfrm>
            <a:off x="311700" y="865825"/>
            <a:ext cx="46380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Классификация на 2 класса: {-1, 1}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линейную поверхность, которая разделяет два класса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y(&lt;w, x&gt; + b) &gt;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00" y="9117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491" name="Google Shape;491;p61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311700" y="865825"/>
            <a:ext cx="46380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Классификация на 2 класса: {-1, 1}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линейную поверхность, которая разделяет два класса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350" y="7178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764473" y="58007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4621125" y="896425"/>
            <a:ext cx="3576000" cy="247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75" y="911750"/>
            <a:ext cx="6103475" cy="3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63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63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63"/>
          <p:cNvSpPr txBox="1"/>
          <p:nvPr/>
        </p:nvSpPr>
        <p:spPr>
          <a:xfrm>
            <a:off x="0" y="2314950"/>
            <a:ext cx="30000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土 1 = 0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102075" y="1944850"/>
            <a:ext cx="263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Разделяющие плоскости:</a:t>
            </a:r>
            <a:endParaRPr/>
          </a:p>
        </p:txBody>
      </p:sp>
      <p:sp>
        <p:nvSpPr>
          <p:cNvPr id="510" name="Google Shape;510;p63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sp>
        <p:nvSpPr>
          <p:cNvPr id="511" name="Google Shape;511;p63"/>
          <p:cNvSpPr txBox="1"/>
          <p:nvPr/>
        </p:nvSpPr>
        <p:spPr>
          <a:xfrm>
            <a:off x="5500650" y="2896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64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64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4"/>
          <p:cNvSpPr txBox="1"/>
          <p:nvPr/>
        </p:nvSpPr>
        <p:spPr>
          <a:xfrm>
            <a:off x="0" y="1051150"/>
            <a:ext cx="36738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 между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+ 1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- 1 =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равно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2 / ||w||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sp>
        <p:nvSpPr>
          <p:cNvPr id="522" name="Google Shape;522;p64"/>
          <p:cNvSpPr txBox="1"/>
          <p:nvPr/>
        </p:nvSpPr>
        <p:spPr>
          <a:xfrm>
            <a:off x="5500650" y="2957250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65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65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cxnSp>
        <p:nvCxnSpPr>
          <p:cNvPr id="531" name="Google Shape;531;p65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65"/>
          <p:cNvSpPr txBox="1"/>
          <p:nvPr/>
        </p:nvSpPr>
        <p:spPr>
          <a:xfrm>
            <a:off x="0" y="1051150"/>
            <a:ext cx="42351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оптимизации: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2 / ||w|| ➝</a:t>
            </a:r>
            <a:r>
              <a:rPr b="1" lang="ru" sz="2400">
                <a:solidFill>
                  <a:schemeClr val="dk1"/>
                </a:solidFill>
              </a:rPr>
              <a:t> </a:t>
            </a:r>
            <a:r>
              <a:rPr b="1" lang="ru" sz="2400">
                <a:solidFill>
                  <a:schemeClr val="dk1"/>
                </a:solidFill>
              </a:rPr>
              <a:t>max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</a:t>
            </a:r>
            <a:r>
              <a:rPr b="1" lang="ru" sz="2400">
                <a:solidFill>
                  <a:schemeClr val="dk1"/>
                </a:solidFill>
              </a:rPr>
              <a:t>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||w|| ➝  min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5"/>
          <p:cNvSpPr/>
          <p:nvPr/>
        </p:nvSpPr>
        <p:spPr>
          <a:xfrm>
            <a:off x="69225" y="1672050"/>
            <a:ext cx="339000" cy="132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5"/>
          <p:cNvSpPr/>
          <p:nvPr/>
        </p:nvSpPr>
        <p:spPr>
          <a:xfrm>
            <a:off x="69225" y="3487350"/>
            <a:ext cx="339000" cy="132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5"/>
          <p:cNvSpPr txBox="1"/>
          <p:nvPr/>
        </p:nvSpPr>
        <p:spPr>
          <a:xfrm>
            <a:off x="5500650" y="2938950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47" y="1072250"/>
            <a:ext cx="46393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6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542" name="Google Shape;542;p66"/>
          <p:cNvSpPr txBox="1"/>
          <p:nvPr/>
        </p:nvSpPr>
        <p:spPr>
          <a:xfrm>
            <a:off x="0" y="1814950"/>
            <a:ext cx="41127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Ответ: </a:t>
            </a:r>
            <a:r>
              <a:rPr b="1" lang="ru" sz="2400">
                <a:solidFill>
                  <a:schemeClr val="dk1"/>
                </a:solidFill>
              </a:rPr>
              <a:t>y = sign(&lt;w, x&gt; + b)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Функция &lt;x, w&gt; -- </a:t>
            </a:r>
            <a:r>
              <a:rPr b="1" lang="ru" sz="2400">
                <a:solidFill>
                  <a:schemeClr val="dk1"/>
                </a:solidFill>
              </a:rPr>
              <a:t>ядро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 разными функциями ядер можно получать разные разделяющие плоскости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548" name="Google Shape;548;p6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50" y="2110150"/>
            <a:ext cx="6409074" cy="2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561" name="Google Shape;561;p69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25" y="2113750"/>
            <a:ext cx="6007025" cy="25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568" name="Google Shape;568;p70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умеет выдавать только ответы в виде {0, 1}, LogReg умеет выдавать вероятности принадлежности классам. Это хорошо, когда у нас мало данных и/или мы не очень уверены в надежности классификатора.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Логические методы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311700" y="23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311700" y="1198988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Логическая закономерность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—</a:t>
            </a:r>
            <a:r>
              <a:rPr lang="ru">
                <a:solidFill>
                  <a:srgbClr val="000000"/>
                </a:solidFill>
              </a:rPr>
              <a:t> предикат </a:t>
            </a:r>
            <a:r>
              <a:rPr b="1" lang="ru">
                <a:solidFill>
                  <a:srgbClr val="000000"/>
                </a:solidFill>
              </a:rPr>
              <a:t>R:X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→{0,1}: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Интерпретируем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записывается на естественном языке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зависит от небольшого числа параметров (1-7)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Информативен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80" name="Google Shape;580;p72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  <p:pic>
        <p:nvPicPr>
          <p:cNvPr id="581" name="Google Shape;581;p72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879025" y="2978998"/>
            <a:ext cx="4744699" cy="6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2"/>
          <p:cNvSpPr txBox="1"/>
          <p:nvPr/>
        </p:nvSpPr>
        <p:spPr>
          <a:xfrm>
            <a:off x="398025" y="3855888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То есть, как можно лучше отделяет один класс от всех остальных</a:t>
            </a:r>
            <a:endParaRPr b="1"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 txBox="1"/>
          <p:nvPr>
            <p:ph type="title"/>
          </p:nvPr>
        </p:nvSpPr>
        <p:spPr>
          <a:xfrm>
            <a:off x="311700" y="21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592" name="Google Shape;592;p74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http://www.mchinelearning.ru</a:t>
            </a:r>
            <a:endParaRPr sz="1200"/>
          </a:p>
        </p:txBody>
      </p:sp>
      <p:pic>
        <p:nvPicPr>
          <p:cNvPr id="593" name="Google Shape;593;p74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460600" y="823475"/>
            <a:ext cx="4744699" cy="6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4"/>
          <p:cNvSpPr/>
          <p:nvPr/>
        </p:nvSpPr>
        <p:spPr>
          <a:xfrm>
            <a:off x="83082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"/>
          <p:cNvSpPr/>
          <p:nvPr/>
        </p:nvSpPr>
        <p:spPr>
          <a:xfrm>
            <a:off x="1613838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/>
          <p:nvPr/>
        </p:nvSpPr>
        <p:spPr>
          <a:xfrm>
            <a:off x="23968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4"/>
          <p:cNvSpPr/>
          <p:nvPr/>
        </p:nvSpPr>
        <p:spPr>
          <a:xfrm>
            <a:off x="308697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4"/>
          <p:cNvSpPr/>
          <p:nvPr/>
        </p:nvSpPr>
        <p:spPr>
          <a:xfrm>
            <a:off x="36879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4"/>
          <p:cNvSpPr/>
          <p:nvPr/>
        </p:nvSpPr>
        <p:spPr>
          <a:xfrm>
            <a:off x="436367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4"/>
          <p:cNvSpPr/>
          <p:nvPr/>
        </p:nvSpPr>
        <p:spPr>
          <a:xfrm>
            <a:off x="506822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4"/>
          <p:cNvSpPr/>
          <p:nvPr/>
        </p:nvSpPr>
        <p:spPr>
          <a:xfrm>
            <a:off x="6558900" y="2615655"/>
            <a:ext cx="316500" cy="354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4"/>
          <p:cNvSpPr/>
          <p:nvPr/>
        </p:nvSpPr>
        <p:spPr>
          <a:xfrm>
            <a:off x="5762100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4"/>
          <p:cNvSpPr/>
          <p:nvPr/>
        </p:nvSpPr>
        <p:spPr>
          <a:xfrm>
            <a:off x="83082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4"/>
          <p:cNvSpPr/>
          <p:nvPr/>
        </p:nvSpPr>
        <p:spPr>
          <a:xfrm>
            <a:off x="655890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4"/>
          <p:cNvSpPr/>
          <p:nvPr/>
        </p:nvSpPr>
        <p:spPr>
          <a:xfrm>
            <a:off x="576210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4"/>
          <p:cNvSpPr/>
          <p:nvPr/>
        </p:nvSpPr>
        <p:spPr>
          <a:xfrm>
            <a:off x="436367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4"/>
          <p:cNvSpPr/>
          <p:nvPr/>
        </p:nvSpPr>
        <p:spPr>
          <a:xfrm>
            <a:off x="3694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4"/>
          <p:cNvSpPr/>
          <p:nvPr/>
        </p:nvSpPr>
        <p:spPr>
          <a:xfrm>
            <a:off x="239687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4"/>
          <p:cNvSpPr/>
          <p:nvPr/>
        </p:nvSpPr>
        <p:spPr>
          <a:xfrm>
            <a:off x="3086975" y="3305417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4"/>
          <p:cNvSpPr/>
          <p:nvPr/>
        </p:nvSpPr>
        <p:spPr>
          <a:xfrm>
            <a:off x="506822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4"/>
          <p:cNvSpPr/>
          <p:nvPr/>
        </p:nvSpPr>
        <p:spPr>
          <a:xfrm>
            <a:off x="1613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4"/>
          <p:cNvSpPr/>
          <p:nvPr/>
        </p:nvSpPr>
        <p:spPr>
          <a:xfrm>
            <a:off x="830800" y="416407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4"/>
          <p:cNvSpPr/>
          <p:nvPr/>
        </p:nvSpPr>
        <p:spPr>
          <a:xfrm>
            <a:off x="6558900" y="4099480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4"/>
          <p:cNvSpPr/>
          <p:nvPr/>
        </p:nvSpPr>
        <p:spPr>
          <a:xfrm>
            <a:off x="576210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4"/>
          <p:cNvSpPr/>
          <p:nvPr/>
        </p:nvSpPr>
        <p:spPr>
          <a:xfrm>
            <a:off x="441375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4"/>
          <p:cNvSpPr/>
          <p:nvPr/>
        </p:nvSpPr>
        <p:spPr>
          <a:xfrm>
            <a:off x="369485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4"/>
          <p:cNvSpPr/>
          <p:nvPr/>
        </p:nvSpPr>
        <p:spPr>
          <a:xfrm>
            <a:off x="2396875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4"/>
          <p:cNvSpPr/>
          <p:nvPr/>
        </p:nvSpPr>
        <p:spPr>
          <a:xfrm>
            <a:off x="308697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4"/>
          <p:cNvSpPr/>
          <p:nvPr/>
        </p:nvSpPr>
        <p:spPr>
          <a:xfrm>
            <a:off x="506822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4"/>
          <p:cNvSpPr/>
          <p:nvPr/>
        </p:nvSpPr>
        <p:spPr>
          <a:xfrm>
            <a:off x="162760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4"/>
          <p:cNvSpPr/>
          <p:nvPr/>
        </p:nvSpPr>
        <p:spPr>
          <a:xfrm>
            <a:off x="4318675" y="3187756"/>
            <a:ext cx="11361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4"/>
          <p:cNvSpPr/>
          <p:nvPr/>
        </p:nvSpPr>
        <p:spPr>
          <a:xfrm>
            <a:off x="2939150" y="3187759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4"/>
          <p:cNvSpPr/>
          <p:nvPr/>
        </p:nvSpPr>
        <p:spPr>
          <a:xfrm>
            <a:off x="4318675" y="3932167"/>
            <a:ext cx="18993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/>
          <p:nvPr/>
        </p:nvSpPr>
        <p:spPr>
          <a:xfrm>
            <a:off x="2939150" y="398784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4"/>
          <p:cNvSpPr/>
          <p:nvPr/>
        </p:nvSpPr>
        <p:spPr>
          <a:xfrm>
            <a:off x="6401550" y="393216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419300" y="823477"/>
            <a:ext cx="4744800" cy="35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4"/>
          <p:cNvSpPr/>
          <p:nvPr/>
        </p:nvSpPr>
        <p:spPr>
          <a:xfrm>
            <a:off x="3096500" y="330175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4"/>
          <p:cNvSpPr/>
          <p:nvPr/>
        </p:nvSpPr>
        <p:spPr>
          <a:xfrm>
            <a:off x="3071025" y="410448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4"/>
          <p:cNvSpPr/>
          <p:nvPr/>
        </p:nvSpPr>
        <p:spPr>
          <a:xfrm>
            <a:off x="4381538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4"/>
          <p:cNvSpPr/>
          <p:nvPr/>
        </p:nvSpPr>
        <p:spPr>
          <a:xfrm>
            <a:off x="5032500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4"/>
          <p:cNvSpPr/>
          <p:nvPr/>
        </p:nvSpPr>
        <p:spPr>
          <a:xfrm>
            <a:off x="4381538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4"/>
          <p:cNvSpPr/>
          <p:nvPr/>
        </p:nvSpPr>
        <p:spPr>
          <a:xfrm>
            <a:off x="5048200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4"/>
          <p:cNvSpPr/>
          <p:nvPr/>
        </p:nvSpPr>
        <p:spPr>
          <a:xfrm>
            <a:off x="5734888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4"/>
          <p:cNvSpPr/>
          <p:nvPr/>
        </p:nvSpPr>
        <p:spPr>
          <a:xfrm>
            <a:off x="6558900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4"/>
          <p:cNvSpPr/>
          <p:nvPr/>
        </p:nvSpPr>
        <p:spPr>
          <a:xfrm>
            <a:off x="419300" y="1183065"/>
            <a:ext cx="4744800" cy="35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4"/>
          <p:cNvSpPr/>
          <p:nvPr/>
        </p:nvSpPr>
        <p:spPr>
          <a:xfrm>
            <a:off x="5164100" y="823477"/>
            <a:ext cx="316500" cy="35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4"/>
          <p:cNvSpPr/>
          <p:nvPr/>
        </p:nvSpPr>
        <p:spPr>
          <a:xfrm>
            <a:off x="5164100" y="1183065"/>
            <a:ext cx="316500" cy="359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4"/>
          <p:cNvSpPr/>
          <p:nvPr/>
        </p:nvSpPr>
        <p:spPr>
          <a:xfrm flipH="1" rot="-5400000">
            <a:off x="2084275" y="935400"/>
            <a:ext cx="536100" cy="3480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4"/>
          <p:cNvSpPr/>
          <p:nvPr/>
        </p:nvSpPr>
        <p:spPr>
          <a:xfrm flipH="1" rot="-5400000">
            <a:off x="4959775" y="1712373"/>
            <a:ext cx="536100" cy="1877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4"/>
          <p:cNvSpPr/>
          <p:nvPr/>
        </p:nvSpPr>
        <p:spPr>
          <a:xfrm flipH="1" rot="-5400000">
            <a:off x="6529075" y="2217438"/>
            <a:ext cx="536100" cy="867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200" y="1795883"/>
            <a:ext cx="47625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100" y="1739660"/>
            <a:ext cx="495300" cy="53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050" y="1718624"/>
            <a:ext cx="438150" cy="54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50" y="3219617"/>
            <a:ext cx="495300" cy="5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250" y="4064450"/>
            <a:ext cx="49530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6325" y="2969950"/>
            <a:ext cx="17907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/>
          <p:nvPr>
            <p:ph type="title"/>
          </p:nvPr>
        </p:nvSpPr>
        <p:spPr>
          <a:xfrm>
            <a:off x="311700" y="455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pic>
        <p:nvPicPr>
          <p:cNvPr id="652" name="Google Shape;6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475"/>
            <a:ext cx="8839197" cy="8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5"/>
          <p:cNvSpPr txBox="1"/>
          <p:nvPr/>
        </p:nvSpPr>
        <p:spPr>
          <a:xfrm>
            <a:off x="311700" y="1269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Примеры информативности:</a:t>
            </a:r>
            <a:endParaRPr sz="2400"/>
          </a:p>
        </p:txBody>
      </p:sp>
      <p:pic>
        <p:nvPicPr>
          <p:cNvPr id="654" name="Google Shape;65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5850"/>
            <a:ext cx="8839201" cy="1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5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Закономерности: наборы правил</a:t>
            </a:r>
            <a:endParaRPr/>
          </a:p>
        </p:txBody>
      </p:sp>
      <p:pic>
        <p:nvPicPr>
          <p:cNvPr id="661" name="Google Shape;661;p76"/>
          <p:cNvPicPr preferRelativeResize="0"/>
          <p:nvPr/>
        </p:nvPicPr>
        <p:blipFill rotWithShape="1">
          <a:blip r:embed="rId3">
            <a:alphaModFix/>
          </a:blip>
          <a:srcRect b="7408" l="7502" r="19870" t="18506"/>
          <a:stretch/>
        </p:blipFill>
        <p:spPr>
          <a:xfrm>
            <a:off x="520950" y="1185100"/>
            <a:ext cx="7148749" cy="3463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6"/>
          <p:cNvSpPr txBox="1"/>
          <p:nvPr/>
        </p:nvSpPr>
        <p:spPr>
          <a:xfrm>
            <a:off x="0" y="4816275"/>
            <a:ext cx="3000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логических классификаторов</a:t>
            </a:r>
            <a:endParaRPr/>
          </a:p>
        </p:txBody>
      </p:sp>
      <p:sp>
        <p:nvSpPr>
          <p:cNvPr id="668" name="Google Shape;668;p7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Шаги индукции правил (rule induction)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Выбор семейства правил для поиска закономерностей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Порождение правил (rule generation)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Отбор правил-закономерностей (rule selection)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Построение классификатора из правил как из признаков. Например, взвешенное голосование.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88" y="26612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5" y="89925"/>
            <a:ext cx="7794249" cy="44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информативности</a:t>
            </a:r>
            <a:endParaRPr/>
          </a:p>
        </p:txBody>
      </p:sp>
      <p:pic>
        <p:nvPicPr>
          <p:cNvPr id="681" name="Google Shape;681;p79"/>
          <p:cNvPicPr preferRelativeResize="0"/>
          <p:nvPr/>
        </p:nvPicPr>
        <p:blipFill rotWithShape="1">
          <a:blip r:embed="rId3">
            <a:alphaModFix/>
          </a:blip>
          <a:srcRect b="22803" l="7572" r="13219" t="19728"/>
          <a:stretch/>
        </p:blipFill>
        <p:spPr>
          <a:xfrm>
            <a:off x="311700" y="1229125"/>
            <a:ext cx="7243225" cy="29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9"/>
          <p:cNvSpPr txBox="1"/>
          <p:nvPr/>
        </p:nvSpPr>
        <p:spPr>
          <a:xfrm>
            <a:off x="0" y="4702350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  <p:sp>
        <p:nvSpPr>
          <p:cNvPr id="683" name="Google Shape;683;p79"/>
          <p:cNvSpPr/>
          <p:nvPr/>
        </p:nvSpPr>
        <p:spPr>
          <a:xfrm>
            <a:off x="1855650" y="1862025"/>
            <a:ext cx="4476000" cy="97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80"/>
          <p:cNvPicPr preferRelativeResize="0"/>
          <p:nvPr/>
        </p:nvPicPr>
        <p:blipFill rotWithShape="1">
          <a:blip r:embed="rId3">
            <a:alphaModFix/>
          </a:blip>
          <a:srcRect b="6808" l="7592" r="11461" t="21373"/>
          <a:stretch/>
        </p:blipFill>
        <p:spPr>
          <a:xfrm>
            <a:off x="1088750" y="421525"/>
            <a:ext cx="6966501" cy="34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0"/>
          <p:cNvSpPr txBox="1"/>
          <p:nvPr/>
        </p:nvSpPr>
        <p:spPr>
          <a:xfrm>
            <a:off x="0" y="4653500"/>
            <a:ext cx="3000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адекватные свертки</a:t>
            </a:r>
            <a:endParaRPr/>
          </a:p>
        </p:txBody>
      </p:sp>
      <p:pic>
        <p:nvPicPr>
          <p:cNvPr id="695" name="Google Shape;695;p81"/>
          <p:cNvPicPr preferRelativeResize="0"/>
          <p:nvPr/>
        </p:nvPicPr>
        <p:blipFill rotWithShape="1">
          <a:blip r:embed="rId3">
            <a:alphaModFix/>
          </a:blip>
          <a:srcRect b="43114" l="13445" r="14956" t="19411"/>
          <a:stretch/>
        </p:blipFill>
        <p:spPr>
          <a:xfrm>
            <a:off x="348150" y="1424450"/>
            <a:ext cx="8262674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1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7" name="Google Shape;697;p81"/>
          <p:cNvCxnSpPr/>
          <p:nvPr/>
        </p:nvCxnSpPr>
        <p:spPr>
          <a:xfrm>
            <a:off x="732525" y="1748075"/>
            <a:ext cx="170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81"/>
          <p:cNvCxnSpPr/>
          <p:nvPr/>
        </p:nvCxnSpPr>
        <p:spPr>
          <a:xfrm>
            <a:off x="732525" y="3308400"/>
            <a:ext cx="220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81"/>
          <p:cNvSpPr txBox="1"/>
          <p:nvPr/>
        </p:nvSpPr>
        <p:spPr>
          <a:xfrm>
            <a:off x="732525" y="3904750"/>
            <a:ext cx="2815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“загрязненность” распределения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00" name="Google Shape;700;p81"/>
          <p:cNvSpPr txBox="1"/>
          <p:nvPr/>
        </p:nvSpPr>
        <p:spPr>
          <a:xfrm>
            <a:off x="5363375" y="622250"/>
            <a:ext cx="3000000" cy="80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сколько информации мы получим о разделении объектов на два класса, если узнаем </a:t>
            </a:r>
            <a:r>
              <a:rPr b="1"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Наивный байесовский классификатор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-276700" y="1171588"/>
            <a:ext cx="39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88900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 detection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Сегментация новостных статей по их тематике;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эмоционального окраса блока текста;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Программное обеспечение для распознавания лиц.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96" y="1316075"/>
            <a:ext cx="3385924" cy="21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13" y="4416175"/>
            <a:ext cx="23018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502" y="3877025"/>
            <a:ext cx="4684300" cy="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187050" y="408757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A86E8"/>
                </a:solidFill>
              </a:rPr>
              <a:t>метка класса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7180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218705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17175" y="461612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объект для классификации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закономерностей</a:t>
            </a:r>
            <a:endParaRPr/>
          </a:p>
        </p:txBody>
      </p:sp>
      <p:sp>
        <p:nvSpPr>
          <p:cNvPr id="706" name="Google Shape;706;p8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Взвешенное (или простое) голосование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Решающий список (по старшинству) </a:t>
            </a:r>
            <a:endParaRPr/>
          </a:p>
        </p:txBody>
      </p:sp>
      <p:pic>
        <p:nvPicPr>
          <p:cNvPr id="707" name="Google Shape;707;p82"/>
          <p:cNvPicPr preferRelativeResize="0"/>
          <p:nvPr/>
        </p:nvPicPr>
        <p:blipFill rotWithShape="1">
          <a:blip r:embed="rId3">
            <a:alphaModFix/>
          </a:blip>
          <a:srcRect b="50847" l="30652" r="35455" t="33170"/>
          <a:stretch/>
        </p:blipFill>
        <p:spPr>
          <a:xfrm>
            <a:off x="5037800" y="993150"/>
            <a:ext cx="3100752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00" y="2103523"/>
            <a:ext cx="3985801" cy="10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2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до этого момента</a:t>
            </a:r>
            <a:endParaRPr/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Правило -- интерпретируемый предикат (функция) Х:  -&gt; {0, 1}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Закономерность -- информативное правило (набор правил)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Критериев информативности существует много разных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закономерность: отбирать признаки по их информативности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композиции закономерностей: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голосование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решающий список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ru"/>
              <a:t>решающее дерево</a:t>
            </a:r>
            <a:endParaRPr b="1" i="1"/>
          </a:p>
        </p:txBody>
      </p:sp>
      <p:sp>
        <p:nvSpPr>
          <p:cNvPr id="716" name="Google Shape;716;p83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4"/>
          <p:cNvSpPr txBox="1"/>
          <p:nvPr>
            <p:ph type="title"/>
          </p:nvPr>
        </p:nvSpPr>
        <p:spPr>
          <a:xfrm>
            <a:off x="311700" y="4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дерево</a:t>
            </a:r>
            <a:endParaRPr/>
          </a:p>
        </p:txBody>
      </p:sp>
      <p:pic>
        <p:nvPicPr>
          <p:cNvPr id="722" name="Google Shape;7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151375"/>
            <a:ext cx="48958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753875"/>
            <a:ext cx="7175676" cy="3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5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sp>
        <p:nvSpPr>
          <p:cNvPr id="729" name="Google Shape;729;p85"/>
          <p:cNvSpPr txBox="1"/>
          <p:nvPr/>
        </p:nvSpPr>
        <p:spPr>
          <a:xfrm>
            <a:off x="81150" y="4672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6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pic>
        <p:nvPicPr>
          <p:cNvPr id="735" name="Google Shape;7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824875"/>
            <a:ext cx="8394824" cy="3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6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7"/>
          <p:cNvSpPr txBox="1"/>
          <p:nvPr>
            <p:ph type="title"/>
          </p:nvPr>
        </p:nvSpPr>
        <p:spPr>
          <a:xfrm>
            <a:off x="311700" y="211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решающего дерева</a:t>
            </a:r>
            <a:endParaRPr/>
          </a:p>
        </p:txBody>
      </p:sp>
      <p:pic>
        <p:nvPicPr>
          <p:cNvPr id="742" name="Google Shape;7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1004600"/>
            <a:ext cx="7457724" cy="3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8"/>
          <p:cNvSpPr txBox="1"/>
          <p:nvPr>
            <p:ph type="title"/>
          </p:nvPr>
        </p:nvSpPr>
        <p:spPr>
          <a:xfrm>
            <a:off x="311700" y="181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деревья: + и -</a:t>
            </a:r>
            <a:endParaRPr/>
          </a:p>
        </p:txBody>
      </p:sp>
      <p:sp>
        <p:nvSpPr>
          <p:cNvPr id="749" name="Google Shape;749;p88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0" name="Google Shape;750;p88"/>
          <p:cNvSpPr txBox="1"/>
          <p:nvPr/>
        </p:nvSpPr>
        <p:spPr>
          <a:xfrm>
            <a:off x="679825" y="938450"/>
            <a:ext cx="78624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+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Интерпретируемость, простота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Гибкость: можно менять множества закономерностей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Допустимы данные с пропусками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Сложность построения линейна по длины выборки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- 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Жадный алгоритм выбора правила для вершины переусложнаяет дерево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Чем дальше вершина от корня, тем слабее статистическая надежность решающего правила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Высокая чувствительность к шуму, составу выборки</a:t>
            </a:r>
            <a:endParaRPr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9"/>
          <p:cNvSpPr txBox="1"/>
          <p:nvPr>
            <p:ph type="title"/>
          </p:nvPr>
        </p:nvSpPr>
        <p:spPr>
          <a:xfrm>
            <a:off x="311700" y="160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pic>
        <p:nvPicPr>
          <p:cNvPr id="756" name="Google Shape;7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0" y="705625"/>
            <a:ext cx="7791327" cy="37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9"/>
          <p:cNvSpPr txBox="1"/>
          <p:nvPr/>
        </p:nvSpPr>
        <p:spPr>
          <a:xfrm>
            <a:off x="121750" y="47388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sp>
        <p:nvSpPr>
          <p:cNvPr id="763" name="Google Shape;763;p90"/>
          <p:cNvSpPr txBox="1"/>
          <p:nvPr>
            <p:ph idx="1" type="body"/>
          </p:nvPr>
        </p:nvSpPr>
        <p:spPr>
          <a:xfrm>
            <a:off x="311700" y="1171600"/>
            <a:ext cx="4433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 решения: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глубины дерева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минимального числа объектов в листе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Стрижка дерева (pruning)</a:t>
            </a:r>
            <a:endParaRPr/>
          </a:p>
        </p:txBody>
      </p:sp>
      <p:pic>
        <p:nvPicPr>
          <p:cNvPr id="764" name="Google Shape;7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75" y="1365571"/>
            <a:ext cx="3689724" cy="2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91"/>
          <p:cNvPicPr preferRelativeResize="0"/>
          <p:nvPr/>
        </p:nvPicPr>
        <p:blipFill rotWithShape="1">
          <a:blip r:embed="rId3">
            <a:alphaModFix/>
          </a:blip>
          <a:srcRect b="11344" l="27549" r="11928" t="19695"/>
          <a:stretch/>
        </p:blipFill>
        <p:spPr>
          <a:xfrm>
            <a:off x="1129225" y="299450"/>
            <a:ext cx="6885548" cy="4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0008" l="9389" r="33776" t="22042"/>
          <a:stretch/>
        </p:blipFill>
        <p:spPr>
          <a:xfrm>
            <a:off x="1434625" y="346000"/>
            <a:ext cx="6274748" cy="42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1489400" y="1105150"/>
            <a:ext cx="5412000" cy="226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489400" y="3449025"/>
            <a:ext cx="5412000" cy="12048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982850" y="1658550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подсчет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параметров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982850" y="3777975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A86E8"/>
                </a:solidFill>
              </a:rPr>
              <a:t>расчет формулы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4653825"/>
            <a:ext cx="1904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https://habr.com/post/120194/</a:t>
            </a: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92"/>
          <p:cNvPicPr preferRelativeResize="0"/>
          <p:nvPr/>
        </p:nvPicPr>
        <p:blipFill rotWithShape="1">
          <a:blip r:embed="rId3">
            <a:alphaModFix/>
          </a:blip>
          <a:srcRect b="1004" l="11035" r="20292" t="20552"/>
          <a:stretch/>
        </p:blipFill>
        <p:spPr>
          <a:xfrm>
            <a:off x="1203613" y="374575"/>
            <a:ext cx="6736774" cy="4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2"/>
          <p:cNvSpPr/>
          <p:nvPr/>
        </p:nvSpPr>
        <p:spPr>
          <a:xfrm>
            <a:off x="3017625" y="1771650"/>
            <a:ext cx="3493200" cy="8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92"/>
          <p:cNvSpPr/>
          <p:nvPr/>
        </p:nvSpPr>
        <p:spPr>
          <a:xfrm>
            <a:off x="3921000" y="3322100"/>
            <a:ext cx="1824900" cy="8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93"/>
          <p:cNvPicPr preferRelativeResize="0"/>
          <p:nvPr/>
        </p:nvPicPr>
        <p:blipFill rotWithShape="1">
          <a:blip r:embed="rId3">
            <a:alphaModFix/>
          </a:blip>
          <a:srcRect b="7665" l="23383" r="30092" t="39538"/>
          <a:stretch/>
        </p:blipFill>
        <p:spPr>
          <a:xfrm>
            <a:off x="1638100" y="421525"/>
            <a:ext cx="5867800" cy="37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 txBox="1"/>
          <p:nvPr>
            <p:ph type="title"/>
          </p:nvPr>
        </p:nvSpPr>
        <p:spPr>
          <a:xfrm>
            <a:off x="462500" y="18807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 sz="2400"/>
          </a:p>
        </p:txBody>
      </p:sp>
      <p:pic>
        <p:nvPicPr>
          <p:cNvPr id="787" name="Google Shape;7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0" y="2088150"/>
            <a:ext cx="1415750" cy="14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5"/>
          <p:cNvSpPr txBox="1"/>
          <p:nvPr>
            <p:ph type="title"/>
          </p:nvPr>
        </p:nvSpPr>
        <p:spPr>
          <a:xfrm>
            <a:off x="490250" y="83290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каждый член жюри имеет независимое мнение, и если вероятность правильного решения члена жюри больше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тогда вероятность правильного решения присяжных в целом возрастает с увеличением количества членов жюри и стремится к единице.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Pinyon Script"/>
              <a:ea typeface="Pinyon Script"/>
              <a:cs typeface="Pinyon Script"/>
              <a:sym typeface="Pinyo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же вероятность быть правым у каждого из членов жюри меньше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вероятность принятия правильного решения присяжными в целом монотонно уменьшается и стремится к нулю с увеличением количества присяжных.</a:t>
            </a:r>
            <a:endParaRPr sz="1800"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793" name="Google Shape;793;p95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принцип Кондорсе, 1784</a:t>
            </a:r>
            <a:endParaRPr b="1"/>
          </a:p>
        </p:txBody>
      </p:sp>
      <p:pic>
        <p:nvPicPr>
          <p:cNvPr id="794" name="Google Shape;79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650" y="152400"/>
            <a:ext cx="2744951" cy="394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С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обралось около 800 человек, которые попытались угадать вес быка на ярмарке. Бык весил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1198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фунтов. Ни один крестьянин не угадал точный вес быка, но если посчитать среднее от их предсказаний, то получим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1197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 фунтов.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00" name="Google Shape;800;p96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Гальтон, 1906 год</a:t>
            </a:r>
            <a:endParaRPr b="1"/>
          </a:p>
        </p:txBody>
      </p:sp>
      <p:pic>
        <p:nvPicPr>
          <p:cNvPr id="801" name="Google Shape;80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75" y="1624013"/>
            <a:ext cx="24098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Bootstrap</a:t>
            </a:r>
            <a:endParaRPr/>
          </a:p>
        </p:txBody>
      </p:sp>
      <p:sp>
        <p:nvSpPr>
          <p:cNvPr id="807" name="Google Shape;807;p97"/>
          <p:cNvSpPr txBox="1"/>
          <p:nvPr>
            <p:ph idx="1" type="body"/>
          </p:nvPr>
        </p:nvSpPr>
        <p:spPr>
          <a:xfrm>
            <a:off x="35000" y="4474450"/>
            <a:ext cx="85104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https://habr.com/company/ods/blog/324402/</a:t>
            </a:r>
            <a:endParaRPr sz="1100"/>
          </a:p>
        </p:txBody>
      </p:sp>
      <p:pic>
        <p:nvPicPr>
          <p:cNvPr id="808" name="Google Shape;80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36" y="1171600"/>
            <a:ext cx="5694724" cy="31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 оттока клиентов</a:t>
            </a:r>
            <a:endParaRPr/>
          </a:p>
        </p:txBody>
      </p:sp>
      <p:pic>
        <p:nvPicPr>
          <p:cNvPr id="814" name="Google Shape;814;p98"/>
          <p:cNvPicPr preferRelativeResize="0"/>
          <p:nvPr/>
        </p:nvPicPr>
        <p:blipFill rotWithShape="1">
          <a:blip r:embed="rId3">
            <a:alphaModFix/>
          </a:blip>
          <a:srcRect b="20746" l="9875" r="34584" t="32871"/>
          <a:stretch/>
        </p:blipFill>
        <p:spPr>
          <a:xfrm>
            <a:off x="1590837" y="1235375"/>
            <a:ext cx="5962324" cy="27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8"/>
          <p:cNvSpPr txBox="1"/>
          <p:nvPr>
            <p:ph idx="1" type="body"/>
          </p:nvPr>
        </p:nvSpPr>
        <p:spPr>
          <a:xfrm>
            <a:off x="222175" y="42121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Мало данных, одна из главных фич </a:t>
            </a:r>
            <a:r>
              <a:rPr lang="ru" sz="1100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 количество звонков в сервисный центр</a:t>
            </a:r>
            <a:endParaRPr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50" y="79150"/>
            <a:ext cx="77274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9"/>
          <p:cNvSpPr txBox="1"/>
          <p:nvPr/>
        </p:nvSpPr>
        <p:spPr>
          <a:xfrm>
            <a:off x="0" y="4759325"/>
            <a:ext cx="3768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https://habr.com/company/ods/blog/324402/</a:t>
            </a: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/>
          <p:nvPr>
            <p:ph idx="1" type="body"/>
          </p:nvPr>
        </p:nvSpPr>
        <p:spPr>
          <a:xfrm>
            <a:off x="271025" y="235675"/>
            <a:ext cx="3155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Оценим, сколько в среднем делает звонков каждая из групп.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Данных мало, поэтому искать среднее не совсем правильно, применим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bootstap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 и сделаем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интервальную оценку среднего</a:t>
            </a:r>
            <a:endParaRPr b="1"/>
          </a:p>
        </p:txBody>
      </p:sp>
      <p:pic>
        <p:nvPicPr>
          <p:cNvPr id="827" name="Google Shape;827;p100"/>
          <p:cNvPicPr preferRelativeResize="0"/>
          <p:nvPr/>
        </p:nvPicPr>
        <p:blipFill rotWithShape="1">
          <a:blip r:embed="rId3">
            <a:alphaModFix/>
          </a:blip>
          <a:srcRect b="57023" l="11030" r="35399" t="12794"/>
          <a:stretch/>
        </p:blipFill>
        <p:spPr>
          <a:xfrm>
            <a:off x="3296125" y="133700"/>
            <a:ext cx="5615551" cy="1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0"/>
          <p:cNvSpPr txBox="1"/>
          <p:nvPr/>
        </p:nvSpPr>
        <p:spPr>
          <a:xfrm>
            <a:off x="765025" y="3644350"/>
            <a:ext cx="691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С 95% вероятностью среднее число звонков от лояльных клиентов будет лежать в промежутке между 1.40 и 1.50, в то время как наши бывшие клиенты звонили в среднем от 2.06 до 2.40 раз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Bagging </a:t>
            </a:r>
            <a:r>
              <a:rPr lang="ru" sz="2400"/>
              <a:t>(</a:t>
            </a:r>
            <a:r>
              <a:rPr b="1" lang="ru" sz="2400"/>
              <a:t>b</a:t>
            </a:r>
            <a:r>
              <a:rPr lang="ru" sz="2400"/>
              <a:t>ootstrap </a:t>
            </a:r>
            <a:r>
              <a:rPr b="1" lang="ru" sz="2400"/>
              <a:t>agg</a:t>
            </a:r>
            <a:r>
              <a:rPr lang="ru" sz="2400"/>
              <a:t>regat</a:t>
            </a:r>
            <a:r>
              <a:rPr b="1" lang="ru" sz="2400"/>
              <a:t>ing</a:t>
            </a:r>
            <a:r>
              <a:rPr lang="ru" sz="2400"/>
              <a:t>)</a:t>
            </a:r>
            <a:endParaRPr sz="2400"/>
          </a:p>
        </p:txBody>
      </p:sp>
      <p:sp>
        <p:nvSpPr>
          <p:cNvPr id="834" name="Google Shape;834;p101"/>
          <p:cNvSpPr txBox="1"/>
          <p:nvPr>
            <p:ph idx="1" type="body"/>
          </p:nvPr>
        </p:nvSpPr>
        <p:spPr>
          <a:xfrm>
            <a:off x="311700" y="1171600"/>
            <a:ext cx="2601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Дана train sample X. С помощью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bootstrap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сгенерируем из неё М выборок. Теперь на каждой выборке обучим свой классификатор. Итоговый классификатор будет усреднять ответы всех этих алгоритмов:</a:t>
            </a:r>
            <a:endParaRPr/>
          </a:p>
        </p:txBody>
      </p:sp>
      <p:pic>
        <p:nvPicPr>
          <p:cNvPr id="835" name="Google Shape;835;p101"/>
          <p:cNvPicPr preferRelativeResize="0"/>
          <p:nvPr/>
        </p:nvPicPr>
        <p:blipFill rotWithShape="1">
          <a:blip r:embed="rId3">
            <a:alphaModFix/>
          </a:blip>
          <a:srcRect b="60001" l="8482" r="74874" t="33231"/>
          <a:stretch/>
        </p:blipFill>
        <p:spPr>
          <a:xfrm>
            <a:off x="311700" y="4444863"/>
            <a:ext cx="2343851" cy="5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23" y="1009723"/>
            <a:ext cx="5957125" cy="3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4189600"/>
            <a:ext cx="4516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http://scikit-learn.org/stable/modules/naive_bayes.html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528675" y="2728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ld Standard TT"/>
                <a:ea typeface="Old Standard TT"/>
                <a:cs typeface="Old Standard TT"/>
                <a:sym typeface="Old Standard TT"/>
              </a:rPr>
              <a:t>Наивный Байес в SKLearn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28675" y="1035275"/>
            <a:ext cx="76035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GaussianNB: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Gaussian Naive Bayes algorithm for classification. The likelihood of the features is assumed to be Gaussian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MultinomialNB: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</a:rPr>
              <a:t>i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mplements the naive Bayes algorithm for multinomially distributed data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ComplementNB: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complement naive Bayes (CNB) algorithm. CNB is an adaptation of the standard multinomial naive Bayes (MNB) algorithm that is particularly suited for imbalanced data sets.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BernoulliNB: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naive Bayes training and classification algorithms for data that is distributed according to multivariate Bernoulli distributions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88" y="152400"/>
            <a:ext cx="70026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Random Forest</a:t>
            </a:r>
            <a:endParaRPr/>
          </a:p>
        </p:txBody>
      </p:sp>
      <p:sp>
        <p:nvSpPr>
          <p:cNvPr id="847" name="Google Shape;847;p10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Случайный лес — это бэггинг над решающими деревьями, при обучении которых для каждого разбиения признаки выбираются из некоторого случайного подмножества признаков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848" name="Google Shape;84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4750"/>
            <a:ext cx="4288051" cy="271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2234751"/>
            <a:ext cx="4235196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27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05"/>
          <p:cNvPicPr preferRelativeResize="0"/>
          <p:nvPr/>
        </p:nvPicPr>
        <p:blipFill rotWithShape="1">
          <a:blip r:embed="rId3">
            <a:alphaModFix/>
          </a:blip>
          <a:srcRect b="0" l="27639" r="12882" t="12960"/>
          <a:stretch/>
        </p:blipFill>
        <p:spPr>
          <a:xfrm>
            <a:off x="1549343" y="0"/>
            <a:ext cx="6045308" cy="49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06"/>
          <p:cNvPicPr preferRelativeResize="0"/>
          <p:nvPr/>
        </p:nvPicPr>
        <p:blipFill rotWithShape="1">
          <a:blip r:embed="rId3">
            <a:alphaModFix/>
          </a:blip>
          <a:srcRect b="1596" l="27549" r="13254" t="20527"/>
          <a:stretch/>
        </p:blipFill>
        <p:spPr>
          <a:xfrm>
            <a:off x="1383625" y="112275"/>
            <a:ext cx="6445649" cy="4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</a:t>
            </a:r>
            <a:endParaRPr/>
          </a:p>
        </p:txBody>
      </p:sp>
      <p:sp>
        <p:nvSpPr>
          <p:cNvPr id="871" name="Google Shape;871;p10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FF"/>
                </a:highlight>
              </a:rPr>
              <a:t>XG</a:t>
            </a:r>
            <a:r>
              <a:rPr lang="ru">
                <a:highlight>
                  <a:srgbClr val="FFFFFF"/>
                </a:highlight>
              </a:rPr>
              <a:t>Boost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872" name="Google Shape;8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75" y="1774825"/>
            <a:ext cx="34099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</a:t>
            </a:r>
            <a:endParaRPr/>
          </a:p>
        </p:txBody>
      </p:sp>
      <p:sp>
        <p:nvSpPr>
          <p:cNvPr id="878" name="Google Shape;878;p10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LightGBM</a:t>
            </a:r>
            <a:r>
              <a:rPr lang="ru">
                <a:highlight>
                  <a:srgbClr val="FFFFFF"/>
                </a:highlight>
              </a:rPr>
              <a:t>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879" name="Google Shape;87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25" y="1868287"/>
            <a:ext cx="2673175" cy="14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CatBoost</a:t>
            </a:r>
            <a:endParaRPr/>
          </a:p>
        </p:txBody>
      </p:sp>
      <p:sp>
        <p:nvSpPr>
          <p:cNvPr id="885" name="Google Shape;885;p10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CatBoost — библиотека градиентного бустинга на деревьях решений с открытым исходным кодом.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09"/>
          <p:cNvSpPr txBox="1"/>
          <p:nvPr/>
        </p:nvSpPr>
        <p:spPr>
          <a:xfrm>
            <a:off x="97650" y="4568800"/>
            <a:ext cx="3000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https://tech.yandex.ru/catboost/</a:t>
            </a:r>
            <a:endParaRPr/>
          </a:p>
        </p:txBody>
      </p:sp>
      <p:pic>
        <p:nvPicPr>
          <p:cNvPr id="887" name="Google Shape;88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75" y="1821325"/>
            <a:ext cx="3650925" cy="25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0"/>
          <p:cNvSpPr txBox="1"/>
          <p:nvPr>
            <p:ph idx="1" type="body"/>
          </p:nvPr>
        </p:nvSpPr>
        <p:spPr>
          <a:xfrm>
            <a:off x="311700" y="4230300"/>
            <a:ext cx="852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https://towardsdatascience.com/catboost-vs-light-gbm-vs-xgboost-5f93620723db</a:t>
            </a:r>
            <a:endParaRPr sz="1200"/>
          </a:p>
        </p:txBody>
      </p:sp>
      <p:pic>
        <p:nvPicPr>
          <p:cNvPr id="893" name="Google Shape;8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2"/>
            <a:ext cx="9143998" cy="258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